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b5d64ac8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b5d64ac8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5d64ac8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5d64ac8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b5d64ac8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b5d64ac8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b5d64ac8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b5d64ac8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b5d64ac8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b5d64ac8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b5d64ac8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b5d64ac8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8cae0b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c8cae0b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8cae0b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c8cae0b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c8cae0be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c8cae0b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b5d64ac8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b5d64ac8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b5d64ac8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b5d64ac8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b5d64ac8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b5d64ac8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b5d64ac8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b5d64ac8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b5d64ac8d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b5d64ac8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b5d64ac8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b5d64ac8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b5d64ac8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b5d64ac8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b5d64ac8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b5d64ac8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b5d64ac8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b5d64ac8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b5d64ac8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b5d64ac8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b5d64ac8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b5d64ac8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b5d64ac8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b5d64ac8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Iteráveis, listas, tuplas</a:t>
            </a:r>
            <a:r>
              <a:rPr lang="en"/>
              <a:t> e estruturas de </a:t>
            </a:r>
            <a:r>
              <a:rPr lang="en"/>
              <a:t>repetição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das Listas  </a:t>
            </a:r>
            <a:r>
              <a:rPr b="1" lang="en"/>
              <a:t>pop()</a:t>
            </a:r>
            <a:endParaRPr b="1"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próximo método importante é o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pop()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que remove o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último item da lista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o retorna como resultado da operação. Caso seja necessário remover um índice específico, basta informá-lo como argumento. </a:t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63" y="2878675"/>
            <a:ext cx="46958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das Listas </a:t>
            </a:r>
            <a:r>
              <a:rPr b="1" lang="en"/>
              <a:t>remove()</a:t>
            </a:r>
            <a:endParaRPr b="1"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há situações em que esse índice é desconhecido e desejamos remover o item a partir do seu valor. Para isso temos o método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remove(item)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que, conforme mostra a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Listagem abaixo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remove a primeira ocorrência do item passado como parâmetro.</a:t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900" y="2690050"/>
            <a:ext cx="5950625" cy="23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das Listas </a:t>
            </a:r>
            <a:r>
              <a:rPr b="1" lang="en"/>
              <a:t>sort</a:t>
            </a:r>
            <a:r>
              <a:rPr b="1" lang="en"/>
              <a:t>() reverse()</a:t>
            </a:r>
            <a:endParaRPr b="1"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Outros métodos muito importantes ao trabalhar com listas são o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sort()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que ordena a lista, e o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reverse()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que inverte as posições dos itens. No caso da ordenação, ela será feita em ordem crescente para números e em ordem lexicográfica para strings, ou seja, na forma como são ordenadas no dicionário. A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Listagem abaixo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traz alguns exemplos de uso desses métodos.</a:t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350" y="3158775"/>
            <a:ext cx="48768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das Listas </a:t>
            </a:r>
            <a:r>
              <a:rPr b="1" lang="en"/>
              <a:t>extend</a:t>
            </a:r>
            <a:r>
              <a:rPr b="1" lang="en"/>
              <a:t>()</a:t>
            </a:r>
            <a:endParaRPr b="1"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 outras palavras,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.extend ()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 comporta como o operador. Mais precisamente, uma vez que modifica a lista no lugar, ela se comporta como o operador 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=</a:t>
            </a:r>
            <a:endParaRPr b="1"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63" y="2678788"/>
            <a:ext cx="22002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50" y="2678800"/>
            <a:ext cx="21907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podem ser encadeadas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025" y="0"/>
            <a:ext cx="66819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455675" y="324050"/>
            <a:ext cx="6906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Tuplas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273400" y="1802475"/>
            <a:ext cx="8637600" cy="3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8F9FA"/>
                </a:highlight>
              </a:rPr>
              <a:t>As tuplas são idênticas às listas em todos os aspectos, exceto pelas seguintes propriedades: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8F9FA"/>
                </a:highlight>
              </a:rPr>
              <a:t>As tuplas são definidas colocando os elementos entre parênteses (()) em vez de colchetes ([]).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8F9FA"/>
                </a:highlight>
              </a:rPr>
              <a:t>Tuplas são imutáveis.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/>
        </p:nvSpPr>
        <p:spPr>
          <a:xfrm>
            <a:off x="455675" y="324050"/>
            <a:ext cx="6906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Tuplas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750" y="1934575"/>
            <a:ext cx="684847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455675" y="324050"/>
            <a:ext cx="8141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Tuplas   empacotamento/desempacotamento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2212300"/>
            <a:ext cx="4353775" cy="23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440900"/>
            <a:ext cx="4181125" cy="206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Laço de repetição FOR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laço </a:t>
            </a:r>
            <a:r>
              <a:rPr b="1"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nos permite percorrer os itens de uma coleção e, para cada um deles, executar o bloco de código declarado no loop. Sua sintaxe é a seguinte:</a:t>
            </a:r>
            <a:endParaRPr/>
          </a:p>
        </p:txBody>
      </p:sp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Enquanto percorremos a lista de valores, a variável indicada no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receberá, a cada iteração, um item da coleção. Assim, podemos executar algum processamento com esse elemento. 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763" y="3201663"/>
            <a:ext cx="280987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Iteráveis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2"/>
                </a:solidFill>
                <a:latin typeface="Arial"/>
                <a:ea typeface="Arial"/>
                <a:cs typeface="Arial"/>
                <a:sym typeface="Arial"/>
              </a:rPr>
              <a:t>Quase todos os tipos de dados em python são iteráveis, por exemplo: listas, strings, tuplas, dicionários, conjuntos, etc...</a:t>
            </a:r>
            <a:endParaRPr sz="1300">
              <a:solidFill>
                <a:srgbClr val="3333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2"/>
                </a:solidFill>
                <a:latin typeface="Arial"/>
                <a:ea typeface="Arial"/>
                <a:cs typeface="Arial"/>
                <a:sym typeface="Arial"/>
              </a:rPr>
              <a:t>A grosso modo, iteráveis em Python são todos os objetos que implementam </a:t>
            </a:r>
            <a:endParaRPr sz="1300">
              <a:solidFill>
                <a:srgbClr val="3333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2"/>
                </a:solidFill>
                <a:latin typeface="Arial"/>
                <a:ea typeface="Arial"/>
                <a:cs typeface="Arial"/>
                <a:sym typeface="Arial"/>
              </a:rPr>
              <a:t>o método </a:t>
            </a:r>
            <a:r>
              <a:rPr lang="en" sz="3000">
                <a:solidFill>
                  <a:srgbClr val="333332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__getitem__</a:t>
            </a:r>
            <a:r>
              <a:rPr lang="en" sz="3000">
                <a:solidFill>
                  <a:srgbClr val="33333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333332"/>
                </a:solidFill>
                <a:latin typeface="Arial"/>
                <a:ea typeface="Arial"/>
                <a:cs typeface="Arial"/>
                <a:sym typeface="Arial"/>
              </a:rPr>
              <a:t>ou </a:t>
            </a:r>
            <a:r>
              <a:rPr lang="en" sz="3000">
                <a:solidFill>
                  <a:srgbClr val="333332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__iter__</a:t>
            </a:r>
            <a:r>
              <a:rPr lang="en" sz="1300">
                <a:solidFill>
                  <a:srgbClr val="33333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3333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3333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for/else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471900" y="2122100"/>
            <a:ext cx="39999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 possível adicionar a instrução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 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ao final do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Isso faz com que um bloco de código seja executado ao final da iteração, como mostra o exemplo a seguir:</a:t>
            </a:r>
            <a:endParaRPr/>
          </a:p>
        </p:txBody>
      </p:sp>
      <p:sp>
        <p:nvSpPr>
          <p:cNvPr id="198" name="Google Shape;198;p32"/>
          <p:cNvSpPr txBox="1"/>
          <p:nvPr>
            <p:ph idx="2" type="body"/>
          </p:nvPr>
        </p:nvSpPr>
        <p:spPr>
          <a:xfrm>
            <a:off x="52657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 primeira linha definimos uma variável que armazenará uma lista de nomes. Após isso, a instrução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percorre todos esses elementos e atribui um a um à variável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que será impressa, como pode ser visto na linha 3. Após o loop se encerrar, o bloco de código contido na instrução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é acionado, imprimindo a mensagem na tela.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00" y="3476738"/>
            <a:ext cx="489585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9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Faça um programa que leia 5 números e informe o maior número, usando a estrutura de repetição FOR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Image result for exercicio"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550" y="758673"/>
            <a:ext cx="5213674" cy="3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3361325" y="97750"/>
            <a:ext cx="5782800" cy="5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469" y="0"/>
            <a:ext cx="60056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53128" y="3653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</a:t>
            </a:r>
            <a:endParaRPr/>
          </a:p>
        </p:txBody>
      </p:sp>
      <p:sp>
        <p:nvSpPr>
          <p:cNvPr id="220" name="Google Shape;220;p35"/>
          <p:cNvSpPr txBox="1"/>
          <p:nvPr/>
        </p:nvSpPr>
        <p:spPr>
          <a:xfrm>
            <a:off x="3361325" y="97750"/>
            <a:ext cx="5782800" cy="5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509" y="0"/>
            <a:ext cx="76384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53128" y="3653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</a:t>
            </a:r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3361325" y="97750"/>
            <a:ext cx="5782800" cy="5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250" y="0"/>
            <a:ext cx="47922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Laço de repetição WHILE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comando </a:t>
            </a:r>
            <a:r>
              <a:rPr b="1"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faz com que um conjunto de instruções seja executado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enquanto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uma condição é atendida. Quando o resultado dessa condição passa a ser falso, a execução do loop é interrompida, como mostra o exemplo a seguir:</a:t>
            </a:r>
            <a:endParaRPr/>
          </a:p>
        </p:txBody>
      </p:sp>
      <p:sp>
        <p:nvSpPr>
          <p:cNvPr id="235" name="Google Shape;235;p3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Ao final do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podemos utilizar a instrução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 propósito disso é executar alguma instrução ou bloco de código ao final do loop, como podemos ver no exemplo a seguir:</a:t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38" y="3466225"/>
            <a:ext cx="32670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725" y="3164175"/>
            <a:ext cx="50101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</a:t>
            </a:r>
            <a:endParaRPr/>
          </a:p>
        </p:txBody>
      </p:sp>
      <p:sp>
        <p:nvSpPr>
          <p:cNvPr id="243" name="Google Shape;243;p38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Altere o exercício anterior para perguntar no final do programa se deseja executar novamente, usando a estrutura de repetição WHILE</a:t>
            </a:r>
            <a:endParaRPr/>
          </a:p>
        </p:txBody>
      </p:sp>
      <p:pic>
        <p:nvPicPr>
          <p:cNvPr descr="Black and white image of ladder handles coming out of the water onto a floating dock" id="244" name="Google Shape;244;p38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[ ]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60950" y="16709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 lista é uma </a:t>
            </a:r>
            <a:r>
              <a:rPr lang="en" sz="1050">
                <a:solidFill>
                  <a:srgbClr val="253A44"/>
                </a:solidFill>
                <a:latin typeface="Montserrat"/>
                <a:ea typeface="Montserrat"/>
                <a:cs typeface="Montserrat"/>
                <a:sym typeface="Montserrat"/>
              </a:rPr>
              <a:t>estrutura de dados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composta por itens organizados de forma linear, na qual cada um pode ser acessado a partir de um índice, que representa sua posição na coleção (iniciando em zero).</a:t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uma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lista é representada como uma sequência de objetos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separados por vírgula e dentro de colchetes [], assim, uma lista vazia, por exemplo, pode ser representada por colchetes sem nenhum conteúdo. A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Listagem 1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mostra algumas possibilidades de criação desse tipo de objeto.</a:t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49" y="3308175"/>
            <a:ext cx="3767125" cy="1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4406575" y="3241000"/>
            <a:ext cx="47376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53A44"/>
                </a:solidFill>
                <a:latin typeface="Montserrat"/>
                <a:ea typeface="Montserrat"/>
                <a:cs typeface="Montserrat"/>
                <a:sym typeface="Montserrat"/>
              </a:rPr>
              <a:t>Comprimento de uma lista</a:t>
            </a:r>
            <a:endParaRPr b="1" sz="1350">
              <a:solidFill>
                <a:srgbClr val="253A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53A44"/>
                </a:solidFill>
                <a:latin typeface="Montserrat"/>
                <a:ea typeface="Montserrat"/>
                <a:cs typeface="Montserrat"/>
                <a:sym typeface="Montserrat"/>
              </a:rPr>
              <a:t>Concatenação e multiplicação</a:t>
            </a:r>
            <a:endParaRPr b="1" sz="1350">
              <a:solidFill>
                <a:srgbClr val="253A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53A44"/>
                </a:solidFill>
                <a:latin typeface="Montserrat"/>
                <a:ea typeface="Montserrat"/>
                <a:cs typeface="Montserrat"/>
                <a:sym typeface="Montserrat"/>
              </a:rPr>
              <a:t>Verificando a existência de itens em uma lista</a:t>
            </a:r>
            <a:endParaRPr b="1" sz="1350">
              <a:solidFill>
                <a:srgbClr val="253A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53A44"/>
                </a:solidFill>
                <a:latin typeface="Montserrat"/>
                <a:ea typeface="Montserrat"/>
                <a:cs typeface="Montserrat"/>
                <a:sym typeface="Montserrat"/>
              </a:rPr>
              <a:t>Valores mínimos, máximos e soma</a:t>
            </a:r>
            <a:endParaRPr b="1" sz="1350">
              <a:solidFill>
                <a:srgbClr val="253A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index e </a:t>
            </a:r>
            <a:r>
              <a:rPr lang="en"/>
              <a:t>conteúdo</a:t>
            </a:r>
            <a:endParaRPr/>
          </a:p>
        </p:txBody>
      </p:sp>
      <p:pic>
        <p:nvPicPr>
          <p:cNvPr descr="Representação de uma lista e os índices dos elementos"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400" y="1965875"/>
            <a:ext cx="6662501" cy="10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700" y="3448525"/>
            <a:ext cx="5370618" cy="13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Adicionando itens em uma lista usando operador +</a:t>
            </a:r>
            <a:endParaRPr b="1"/>
          </a:p>
        </p:txBody>
      </p:sp>
      <p:sp>
        <p:nvSpPr>
          <p:cNvPr id="95" name="Google Shape;95;p17"/>
          <p:cNvSpPr txBox="1"/>
          <p:nvPr/>
        </p:nvSpPr>
        <p:spPr>
          <a:xfrm>
            <a:off x="511375" y="1947750"/>
            <a:ext cx="8264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Itens adicionais podem ser adicionados ao início ou ao final de uma lista usando o operador + concatenação ou o operador += atribuição acumulativa: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863" y="2633925"/>
            <a:ext cx="5024269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slicing</a:t>
            </a:r>
            <a:endParaRPr b="1"/>
          </a:p>
        </p:txBody>
      </p:sp>
      <p:sp>
        <p:nvSpPr>
          <p:cNvPr id="102" name="Google Shape;102;p18"/>
          <p:cNvSpPr txBox="1"/>
          <p:nvPr/>
        </p:nvSpPr>
        <p:spPr>
          <a:xfrm>
            <a:off x="314750" y="1947750"/>
            <a:ext cx="8264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Fatiar também funciona. Se a é uma lista, a expressão a [m: n] retorna a parte de um índice de m para, mas não incluindo, o índice n: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50" y="2912150"/>
            <a:ext cx="46863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413" y="2912150"/>
            <a:ext cx="343852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2D </a:t>
            </a:r>
            <a:r>
              <a:rPr lang="en"/>
              <a:t>matriz </a:t>
            </a:r>
            <a:endParaRPr b="1"/>
          </a:p>
        </p:txBody>
      </p:sp>
      <p:sp>
        <p:nvSpPr>
          <p:cNvPr id="110" name="Google Shape;110;p19"/>
          <p:cNvSpPr txBox="1"/>
          <p:nvPr/>
        </p:nvSpPr>
        <p:spPr>
          <a:xfrm>
            <a:off x="307225" y="1775963"/>
            <a:ext cx="8264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No Python, qualquer tabela pode ser representada como uma lista de listas (uma lista, onde cada elemento é, por sua vez, uma lista). Por exemplo, aqui está o programa que cria uma tabela numérica com duas linhas e três colunas e, em seguida, faz algumas manipulações com ela: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500" y="2526625"/>
            <a:ext cx="4798149" cy="239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das Listas </a:t>
            </a:r>
            <a:r>
              <a:rPr b="1" lang="en"/>
              <a:t>append()</a:t>
            </a:r>
            <a:endParaRPr b="1"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primeiro método a ser analisado é o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append()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que tem por objetivo adicionar um novo elemento no </a:t>
            </a:r>
            <a:r>
              <a:rPr b="1"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da lista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conforme mostra o código abaixo:</a:t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13" y="2697813"/>
            <a:ext cx="465772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das Listas </a:t>
            </a:r>
            <a:r>
              <a:rPr b="1" lang="en"/>
              <a:t>insert()</a:t>
            </a:r>
            <a:endParaRPr b="1"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Caso desejemos fazer essa inserção em uma posição específica, podemos utilizar o método </a:t>
            </a:r>
            <a:r>
              <a:rPr lang="en" sz="1050">
                <a:solidFill>
                  <a:srgbClr val="8795A2"/>
                </a:solidFill>
                <a:highlight>
                  <a:srgbClr val="EAEFF2"/>
                </a:highlight>
                <a:latin typeface="Consolas"/>
                <a:ea typeface="Consolas"/>
                <a:cs typeface="Consolas"/>
                <a:sym typeface="Consolas"/>
              </a:rPr>
              <a:t>insert()</a:t>
            </a: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que, além do elemento a ser inserido, recebe também o índice que ele deve assumir, como mostra o código abaixo:</a:t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88" y="3085363"/>
            <a:ext cx="591502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